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82" r:id="rId7"/>
    <p:sldId id="261" r:id="rId8"/>
    <p:sldId id="262" r:id="rId9"/>
    <p:sldId id="263" r:id="rId10"/>
    <p:sldId id="264" r:id="rId11"/>
    <p:sldId id="265" r:id="rId12"/>
    <p:sldId id="266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81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91" y="3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58AB36A-A8D6-49E1-868E-D0110F36DD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F523C1B-2285-4502-A53F-A385937CE8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04A8C9D-E862-46B2-A283-19235697D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67327-A2BA-4D33-8506-AB5CD790E161}" type="datetimeFigureOut">
              <a:rPr lang="sk-SK" smtClean="0"/>
              <a:t>18. 3. 2021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E92781E-9896-4765-A6B0-D259AB345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110D4100-68C5-4A31-9A7C-64B322995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9046B-66BD-41FB-A04F-EEB2D4AB0CC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55869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F56E8D2-1061-4DF4-85AF-C426A780A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75BF4D5-1F60-4DDC-9ACF-A2FE362AF4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82871236-84A6-468E-8B3B-0732E6D03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67327-A2BA-4D33-8506-AB5CD790E161}" type="datetimeFigureOut">
              <a:rPr lang="sk-SK" smtClean="0"/>
              <a:t>18. 3. 2021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4CB1E7B0-4531-4533-BE8F-8C77D8236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41D4684-A620-4734-8FA7-5C81E9678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9046B-66BD-41FB-A04F-EEB2D4AB0CC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88891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A1FCC8-9FE8-4820-9CEA-8F3D11A05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390AB1A-2780-4765-8DF3-AEE443E1E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227FBA5F-B3F9-4543-8FD7-E06C6A863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67327-A2BA-4D33-8506-AB5CD790E161}" type="datetimeFigureOut">
              <a:rPr lang="sk-SK" smtClean="0"/>
              <a:t>18. 3. 2021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7CFDBA7-8569-4EF4-B3A9-0006E00B1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97E03A6-FBBA-4E91-9189-0F98CA01B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9046B-66BD-41FB-A04F-EEB2D4AB0CC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91480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18F006E-2440-4AC7-AA5A-6A41A5B77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BDE9787-B08F-4BDE-AAB1-EFFF59C930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7B285D90-11F1-4963-A863-9776E31306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05A3478A-A5AB-4D53-8A0D-0B6BC5F6E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67327-A2BA-4D33-8506-AB5CD790E161}" type="datetimeFigureOut">
              <a:rPr lang="sk-SK" smtClean="0"/>
              <a:t>18. 3. 2021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357DD96D-B585-4335-B720-01F992F43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F1D7D57E-ACBD-4C7B-86C6-786CA51F9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9046B-66BD-41FB-A04F-EEB2D4AB0CC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34255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572EE0-FD76-400C-8C25-E8753C926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2127222-7CDD-4D66-A50B-79270AEE73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F2485AA7-3449-4680-964B-421E130474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3FE03B4B-E7CD-4605-8671-A46C2E3041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6D9EDC49-2D59-4241-9C70-AEA5EB6454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0BE8332F-7958-49A1-B909-FC6593517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67327-A2BA-4D33-8506-AB5CD790E161}" type="datetimeFigureOut">
              <a:rPr lang="sk-SK" smtClean="0"/>
              <a:t>18. 3. 2021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532953A6-3D77-46BC-A440-B099CCBB7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8EC1CF60-77A1-41EE-9A4B-409809DE6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9046B-66BD-41FB-A04F-EEB2D4AB0CC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95689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B6C4CA-B35E-4977-A28B-92B6A974D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37A61AB9-5722-4D9B-A693-42A2001EE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67327-A2BA-4D33-8506-AB5CD790E161}" type="datetimeFigureOut">
              <a:rPr lang="sk-SK" smtClean="0"/>
              <a:t>18. 3. 2021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FEEF70F1-F8FF-420C-BBD7-013261FA9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388EE85-C47E-4CCD-BD99-CDF1063F2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9046B-66BD-41FB-A04F-EEB2D4AB0CC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57008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D372A758-4EFF-4833-9586-FA4E2234A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67327-A2BA-4D33-8506-AB5CD790E161}" type="datetimeFigureOut">
              <a:rPr lang="sk-SK" smtClean="0"/>
              <a:t>18. 3. 2021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F59CB669-F588-40F0-9DAA-8E90EAB58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B084B31F-8928-4477-9B7F-9D20AB6B9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9046B-66BD-41FB-A04F-EEB2D4AB0CC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50537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E8C0083-4D4B-4DD8-A158-F0C47BC85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B96F702-E364-4211-9FE8-0FB1092E7B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63034AB-1B12-486A-80CE-DFF3B64D2F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8783361A-A3B8-41C9-AE89-C8175131A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67327-A2BA-4D33-8506-AB5CD790E161}" type="datetimeFigureOut">
              <a:rPr lang="sk-SK" smtClean="0"/>
              <a:t>18. 3. 2021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9A9FE2F0-D895-46E4-A258-5FC6325C8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A14E496F-0978-4399-8059-477C24338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9046B-66BD-41FB-A04F-EEB2D4AB0CC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83771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047FCC-8E62-4827-8286-F30903642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F8DDBC03-C246-4CF9-B208-5B466ACE9B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F35B973-16A7-4022-90B5-A3367C1E84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82FC11F6-B116-410A-8C12-607A10F8C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67327-A2BA-4D33-8506-AB5CD790E161}" type="datetimeFigureOut">
              <a:rPr lang="sk-SK" smtClean="0"/>
              <a:t>18. 3. 2021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88B7EBE2-91D5-4934-B59C-B5FB665E4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8F4CD9D3-C8E2-44DA-AA81-7159E1644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9046B-66BD-41FB-A04F-EEB2D4AB0CC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32600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78A370-5A2D-4CAD-B154-0F965C744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8B08D8AF-7A28-4DD9-96A8-5E7431E969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F31E93DF-E4E5-4832-B0AC-E716C383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67327-A2BA-4D33-8506-AB5CD790E161}" type="datetimeFigureOut">
              <a:rPr lang="sk-SK" smtClean="0"/>
              <a:t>18. 3. 2021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0B0534B-23A2-4249-82AA-1630FB6CE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1CE04C44-8D9C-49C1-8AE8-5B1B642B1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9046B-66BD-41FB-A04F-EEB2D4AB0CC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5924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0902677E-AD49-4582-9D56-B64FE67F7D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13705DC7-91AB-4A6C-88FB-61267A2D3B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12C28C4F-5A8C-4011-AD5C-A658D7352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67327-A2BA-4D33-8506-AB5CD790E161}" type="datetimeFigureOut">
              <a:rPr lang="sk-SK" smtClean="0"/>
              <a:t>18. 3. 2021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74BC36D-FD41-4C18-B593-6D07FE06C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5E8E3A92-B3F1-46B1-84B2-69232E38B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9046B-66BD-41FB-A04F-EEB2D4AB0CC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8070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34788299-CC59-4B9B-86C7-361746549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33F88D0-E0C4-41B5-87A9-5783BDB359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82BD4DB5-866A-4D7D-8DD5-7648CDBDD0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C67327-A2BA-4D33-8506-AB5CD790E161}" type="datetimeFigureOut">
              <a:rPr lang="sk-SK" smtClean="0"/>
              <a:t>18. 3. 2021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3129714-691F-4080-B814-E72999C20F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DDC64D33-D187-4018-A9CC-724AA48BAF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9046B-66BD-41FB-A04F-EEB2D4AB0CC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55785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21.xml"/><Relationship Id="rId3" Type="http://schemas.openxmlformats.org/officeDocument/2006/relationships/slide" Target="slide3.xml"/><Relationship Id="rId7" Type="http://schemas.openxmlformats.org/officeDocument/2006/relationships/slide" Target="slide7.xml"/><Relationship Id="rId12" Type="http://schemas.openxmlformats.org/officeDocument/2006/relationships/slide" Target="slide18.xml"/><Relationship Id="rId2" Type="http://schemas.openxmlformats.org/officeDocument/2006/relationships/image" Target="../media/image1.jpg"/><Relationship Id="rId16" Type="http://schemas.openxmlformats.org/officeDocument/2006/relationships/slide" Target="slide2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slide" Target="slide13.xml"/><Relationship Id="rId5" Type="http://schemas.openxmlformats.org/officeDocument/2006/relationships/slide" Target="slide5.xml"/><Relationship Id="rId15" Type="http://schemas.openxmlformats.org/officeDocument/2006/relationships/slide" Target="slide23.xml"/><Relationship Id="rId10" Type="http://schemas.openxmlformats.org/officeDocument/2006/relationships/slide" Target="slide10.xm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2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Relationship Id="rId5" Type="http://schemas.openxmlformats.org/officeDocument/2006/relationships/slide" Target="slide2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maltska-restauracia2.webnode.sk/nase-menu/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obrodruh.sk/recepty-sveta/malta-stredomorska-kuchyna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inetaste.sk/?gclid=Cj0KCQiAhP2BBhDdARIsAJEzXlGt3IoqVP-nBsOJ0NINUrTyUCT-oUPd1YbBATex-ocw04awlG92J1AaApsuEALw_wcB" TargetMode="External"/><Relationship Id="rId5" Type="http://schemas.openxmlformats.org/officeDocument/2006/relationships/hyperlink" Target="https://www.cestovatel.eu/maltske-dobroty/" TargetMode="External"/><Relationship Id="rId4" Type="http://schemas.openxmlformats.org/officeDocument/2006/relationships/hyperlink" Target="https://www.fischer.sk/sk/malta/kuchyna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3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A9235B-C7A9-4A57-8ABD-98C90CE390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639191"/>
            <a:ext cx="9262369" cy="4634145"/>
          </a:xfrm>
        </p:spPr>
        <p:txBody>
          <a:bodyPr>
            <a:normAutofit fontScale="90000"/>
          </a:bodyPr>
          <a:lstStyle/>
          <a:p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STREDNÁ ODBORNÁ ŠKOLA OBCHODU A SLUŽIEB</a:t>
            </a:r>
            <a:b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Jilemnického 1282, Žiar nad Hronom</a:t>
            </a:r>
            <a:b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b="1" dirty="0" err="1">
                <a:latin typeface="Arial" panose="020B0604020202020204" pitchFamily="34" charset="0"/>
                <a:cs typeface="Arial" panose="020B0604020202020204" pitchFamily="34" charset="0"/>
              </a:rPr>
              <a:t>Tarragon</a:t>
            </a:r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, s. r. o. </a:t>
            </a:r>
            <a:b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sz="2400" b="1" dirty="0">
                <a:latin typeface="Arial" panose="020B0604020202020204" pitchFamily="34" charset="0"/>
                <a:cs typeface="Arial" panose="020B0604020202020204" pitchFamily="34" charset="0"/>
              </a:rPr>
              <a:t>Maltská reštaurácia</a:t>
            </a:r>
            <a:br>
              <a:rPr lang="sk-SK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sk-S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250668C-31C8-4E61-8129-9CA5618AE5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2368" y="5404205"/>
            <a:ext cx="9144000" cy="1378335"/>
          </a:xfrm>
        </p:spPr>
        <p:txBody>
          <a:bodyPr>
            <a:normAutofit fontScale="92500" lnSpcReduction="20000"/>
          </a:bodyPr>
          <a:lstStyle/>
          <a:p>
            <a:pPr algn="l"/>
            <a:endParaRPr lang="sk-SK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sk-SK" sz="2200" dirty="0">
                <a:latin typeface="Arial" panose="020B0604020202020204" pitchFamily="34" charset="0"/>
                <a:cs typeface="Arial" panose="020B0604020202020204" pitchFamily="34" charset="0"/>
              </a:rPr>
              <a:t>Školský rok 2020/2021				Radoslava </a:t>
            </a:r>
            <a:r>
              <a:rPr lang="sk-SK" sz="2200" dirty="0" err="1">
                <a:latin typeface="Arial" panose="020B0604020202020204" pitchFamily="34" charset="0"/>
                <a:cs typeface="Arial" panose="020B0604020202020204" pitchFamily="34" charset="0"/>
              </a:rPr>
              <a:t>Hindická</a:t>
            </a:r>
            <a:endParaRPr lang="sk-SK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sk-SK" sz="2200" dirty="0">
                <a:latin typeface="Arial" panose="020B0604020202020204" pitchFamily="34" charset="0"/>
                <a:cs typeface="Arial" panose="020B0604020202020204" pitchFamily="34" charset="0"/>
              </a:rPr>
              <a:t>						Lujza </a:t>
            </a:r>
            <a:r>
              <a:rPr lang="sk-SK" sz="2200" dirty="0" err="1">
                <a:latin typeface="Arial" panose="020B0604020202020204" pitchFamily="34" charset="0"/>
                <a:cs typeface="Arial" panose="020B0604020202020204" pitchFamily="34" charset="0"/>
              </a:rPr>
              <a:t>Raffajová</a:t>
            </a:r>
            <a:endParaRPr lang="sk-SK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sk-SK" sz="2200" dirty="0">
                <a:latin typeface="Arial" panose="020B0604020202020204" pitchFamily="34" charset="0"/>
                <a:cs typeface="Arial" panose="020B0604020202020204" pitchFamily="34" charset="0"/>
              </a:rPr>
              <a:t>						Andrej Beňo</a:t>
            </a:r>
          </a:p>
        </p:txBody>
      </p:sp>
    </p:spTree>
    <p:extLst>
      <p:ext uri="{BB962C8B-B14F-4D97-AF65-F5344CB8AC3E}">
        <p14:creationId xmlns:p14="http://schemas.microsoft.com/office/powerpoint/2010/main" val="3720675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3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BB66D1-FABF-41D2-B1AE-F82CFAA3D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5825"/>
            <a:ext cx="10515600" cy="1019792"/>
          </a:xfrm>
        </p:spPr>
        <p:txBody>
          <a:bodyPr>
            <a:normAutofit/>
          </a:bodyPr>
          <a:lstStyle/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Obsah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AADCFBC-CC96-4B5F-8935-62AF0EFDC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346" y="1163782"/>
            <a:ext cx="10591800" cy="5329092"/>
          </a:xfrm>
        </p:spPr>
        <p:txBody>
          <a:bodyPr>
            <a:normAutofit fontScale="85000" lnSpcReduction="20000"/>
          </a:bodyPr>
          <a:lstStyle/>
          <a:p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Charakteristika krajiny</a:t>
            </a:r>
            <a:endParaRPr lang="sk-SK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Charakteristika</a:t>
            </a:r>
            <a:r>
              <a:rPr lang="sk-SK" dirty="0">
                <a:solidFill>
                  <a:srgbClr val="0563C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kuchyne</a:t>
            </a:r>
            <a:endParaRPr lang="sk-SK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Informácie o založení firmy</a:t>
            </a:r>
            <a:endParaRPr lang="sk-S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Logo, slogan</a:t>
            </a:r>
            <a:endParaRPr lang="sk-S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Ciele firmy</a:t>
            </a:r>
            <a:endParaRPr lang="sk-SK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Organizačná štruktúra</a:t>
            </a:r>
            <a:endParaRPr lang="sk-SK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SWOT analýza</a:t>
            </a:r>
            <a:endParaRPr lang="sk-SK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Náplň práce</a:t>
            </a:r>
            <a:endParaRPr lang="sk-SK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sk-SK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1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Nápoje</a:t>
            </a:r>
            <a:endParaRPr lang="sk-SK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  <a:hlinkClick r:id="rId1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Nákres </a:t>
            </a:r>
            <a:r>
              <a:rPr lang="sk-SK" dirty="0" err="1">
                <a:latin typeface="Arial" panose="020B0604020202020204" pitchFamily="34" charset="0"/>
                <a:cs typeface="Arial" panose="020B0604020202020204" pitchFamily="34" charset="0"/>
                <a:hlinkClick r:id="rId1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kuvertu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  <a:hlinkClick r:id="rId1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sk-S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1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Propagácia</a:t>
            </a:r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1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Vyúčtovanie slávnostnej hostiny</a:t>
            </a:r>
            <a:endParaRPr lang="sk-SK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1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Zdroje</a:t>
            </a:r>
            <a:endParaRPr lang="sk-SK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580720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55CA3A1-660F-4969-9008-873F5B9C1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5436" y="296932"/>
            <a:ext cx="10515600" cy="1325563"/>
          </a:xfrm>
        </p:spPr>
        <p:txBody>
          <a:bodyPr/>
          <a:lstStyle/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Charakteristika krajiny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9216018-02DE-4F06-B918-9E2C1E691E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>
                <a:solidFill>
                  <a:schemeClr val="bg1"/>
                </a:solidFill>
              </a:rPr>
              <a:t>l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6EB14A16-00B8-458E-88A3-1154795E2C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4901" y="1419365"/>
            <a:ext cx="4257067" cy="277722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AC5DAF44-4828-402C-9487-A36ABA9BBA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766" y="1995054"/>
            <a:ext cx="3130989" cy="46964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01D66B20-DB91-48AD-A963-1CEECD7346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4901" y="4283296"/>
            <a:ext cx="4257067" cy="23946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5663B8AB-49CE-40E3-9896-227F6870A3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8375" y="1419365"/>
            <a:ext cx="3436903" cy="289493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165B293A-74C8-43B2-B497-F7BDCC31B7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87691" y="4360477"/>
            <a:ext cx="3538818" cy="23946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lačidlo akcie: prejsť domov 8">
            <a:hlinkClick r:id="rId8" action="ppaction://hlinksldjump" highlightClick="1"/>
            <a:extLst>
              <a:ext uri="{FF2B5EF4-FFF2-40B4-BE49-F238E27FC236}">
                <a16:creationId xmlns:a16="http://schemas.microsoft.com/office/drawing/2014/main" id="{0C67F9F3-B47E-4691-B496-1FDD2F5E30B5}"/>
              </a:ext>
            </a:extLst>
          </p:cNvPr>
          <p:cNvSpPr/>
          <p:nvPr/>
        </p:nvSpPr>
        <p:spPr>
          <a:xfrm>
            <a:off x="11596255" y="6176963"/>
            <a:ext cx="467979" cy="50093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80334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1D3B418-4206-4CDD-881F-90505139C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701" y="243094"/>
            <a:ext cx="10515600" cy="1325563"/>
          </a:xfrm>
        </p:spPr>
        <p:txBody>
          <a:bodyPr/>
          <a:lstStyle/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Charakteristika</a:t>
            </a:r>
            <a:r>
              <a:rPr lang="sk-SK" b="1" dirty="0"/>
              <a:t> </a:t>
            </a:r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kuchyne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0D3C752-301B-4599-BACE-698B47281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l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ADE0E01E-04E4-4183-ABB2-9AF857CF8B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2694" y="1399464"/>
            <a:ext cx="3782903" cy="233880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BD31F9BA-ED76-4D7D-9931-AA119F8824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4704" y="4037305"/>
            <a:ext cx="3865579" cy="23941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B45D10BA-0E13-4B60-855E-FCED1DA41D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9832" y="1404284"/>
            <a:ext cx="3771685" cy="502690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2907E443-C25E-4A30-B9E1-2F506E8BA4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701" y="1399464"/>
            <a:ext cx="3780728" cy="188406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Obrázok 9">
            <a:extLst>
              <a:ext uri="{FF2B5EF4-FFF2-40B4-BE49-F238E27FC236}">
                <a16:creationId xmlns:a16="http://schemas.microsoft.com/office/drawing/2014/main" id="{8385F06A-0849-47DA-9BA9-045D19CCC0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701" y="3429362"/>
            <a:ext cx="3721846" cy="325661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lačidlo akcie: prejsť domov 4">
            <a:hlinkClick r:id="rId8" action="ppaction://hlinksldjump" highlightClick="1"/>
            <a:extLst>
              <a:ext uri="{FF2B5EF4-FFF2-40B4-BE49-F238E27FC236}">
                <a16:creationId xmlns:a16="http://schemas.microsoft.com/office/drawing/2014/main" id="{828E5E1E-40E2-4F42-965D-12ECCAADAB0B}"/>
              </a:ext>
            </a:extLst>
          </p:cNvPr>
          <p:cNvSpPr/>
          <p:nvPr/>
        </p:nvSpPr>
        <p:spPr>
          <a:xfrm>
            <a:off x="11606645" y="6307282"/>
            <a:ext cx="585355" cy="37869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89019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1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CC5666-528F-4723-9A68-EFC30BEBD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782" y="145474"/>
            <a:ext cx="10515600" cy="1325563"/>
          </a:xfrm>
        </p:spPr>
        <p:txBody>
          <a:bodyPr/>
          <a:lstStyle/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Informácie o založení firmy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AB60B3F-ED61-46FB-9708-2895FB7CAE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782" y="1444335"/>
            <a:ext cx="11464635" cy="5268191"/>
          </a:xfrm>
        </p:spPr>
        <p:txBody>
          <a:bodyPr/>
          <a:lstStyle/>
          <a:p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S. r. o. sa zakladá podpísaním spoločenskej zmluvy, ale vzniká až dňom kedy bola zapísaná do obchodného registra,</a:t>
            </a:r>
          </a:p>
          <a:p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naše vklady – všetci traja spoločníci po 5.000 € (ZI 15.000 €),</a:t>
            </a:r>
          </a:p>
          <a:p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prevádzkovanie remeselnej živnosti musí záujemca o podnikanie získať osvedčenie o živnostenskom oprávnení,</a:t>
            </a:r>
          </a:p>
          <a:p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získanie osvedčenia o živnostenskom oprávnení musí žiadateľ splniť všeobecné a osobitné podmienky prevádzkovania živnosti a uhradiť správny poplatok vo výške 15 €,</a:t>
            </a:r>
          </a:p>
          <a:p>
            <a:r>
              <a:rPr lang="sk-SK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 splnení všetkých podmienok môže  PO už zapísaná do obchodného registra začať podnikať už v deň ohlásenia živnosti.</a:t>
            </a:r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</p:txBody>
      </p:sp>
      <p:sp>
        <p:nvSpPr>
          <p:cNvPr id="4" name="Tlačidlo akcie: prejsť domov 3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CFCA9706-7558-47A3-AA1D-64B9466A7FFC}"/>
              </a:ext>
            </a:extLst>
          </p:cNvPr>
          <p:cNvSpPr/>
          <p:nvPr/>
        </p:nvSpPr>
        <p:spPr>
          <a:xfrm>
            <a:off x="11294918" y="6130636"/>
            <a:ext cx="571499" cy="49876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0324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B82A0C-531E-4FF2-B1EA-EC54F1719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375" y="285226"/>
            <a:ext cx="10515600" cy="1325563"/>
          </a:xfrm>
        </p:spPr>
        <p:txBody>
          <a:bodyPr/>
          <a:lstStyle/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Logo a slogan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D6D5810-3F29-429E-AAE2-7BC273CA1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173" y="1727971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sk-SK" dirty="0">
                <a:latin typeface="Brush Script MT" panose="03060802040406070304" pitchFamily="66" charset="0"/>
              </a:rPr>
              <a:t>„ </a:t>
            </a:r>
            <a:r>
              <a:rPr lang="sk-SK" dirty="0" err="1">
                <a:latin typeface="Brush Script MT" panose="03060802040406070304" pitchFamily="66" charset="0"/>
              </a:rPr>
              <a:t>Tarragon</a:t>
            </a:r>
            <a:r>
              <a:rPr lang="sk-SK" dirty="0">
                <a:latin typeface="Brush Script MT" panose="03060802040406070304" pitchFamily="66" charset="0"/>
              </a:rPr>
              <a:t>, daj si dobrého jedla za vagón!“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2C96256C-F32B-4BDA-BF38-96747EE029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7568" y="2551249"/>
            <a:ext cx="4304810" cy="3289069"/>
          </a:xfrm>
          <a:prstGeom prst="rect">
            <a:avLst/>
          </a:prstGeom>
        </p:spPr>
      </p:pic>
      <p:sp>
        <p:nvSpPr>
          <p:cNvPr id="5" name="Tlačidlo akcie: prejsť domov 4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BB238960-8996-41B6-9454-7F0C9B550E41}"/>
              </a:ext>
            </a:extLst>
          </p:cNvPr>
          <p:cNvSpPr/>
          <p:nvPr/>
        </p:nvSpPr>
        <p:spPr>
          <a:xfrm>
            <a:off x="11274136" y="6079309"/>
            <a:ext cx="585691" cy="56048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0154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1402E24-A066-4977-99FA-8FD098057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309" y="281998"/>
            <a:ext cx="10515600" cy="1325563"/>
          </a:xfrm>
        </p:spPr>
        <p:txBody>
          <a:bodyPr/>
          <a:lstStyle/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Ciele firmy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6D14F26-2F38-4397-BAFA-7CB781A58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309" y="1392382"/>
            <a:ext cx="11679382" cy="5320145"/>
          </a:xfrm>
        </p:spPr>
        <p:txBody>
          <a:bodyPr/>
          <a:lstStyle/>
          <a:p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A) </a:t>
            </a:r>
            <a:r>
              <a:rPr lang="sk-SK" u="sng" dirty="0">
                <a:latin typeface="Arial" panose="020B0604020202020204" pitchFamily="34" charset="0"/>
                <a:cs typeface="Arial" panose="020B0604020202020204" pitchFamily="34" charset="0"/>
              </a:rPr>
              <a:t>Dlhodobé ciele</a:t>
            </a:r>
            <a:endParaRPr lang="sk-S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	- uspokojovať potreby zákazníkov, ktorí radi vyhľadávajú    		  reštaurácie so zameraním na </a:t>
            </a:r>
            <a:r>
              <a:rPr lang="sk-SK" dirty="0" err="1">
                <a:latin typeface="Arial" panose="020B0604020202020204" pitchFamily="34" charset="0"/>
                <a:cs typeface="Arial" panose="020B0604020202020204" pitchFamily="34" charset="0"/>
              </a:rPr>
              <a:t>meditariánsku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 kuchyňu, </a:t>
            </a:r>
          </a:p>
          <a:p>
            <a:pPr marL="0" indent="0">
              <a:buNone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         - udržať podnik na trhu a priniesť primeraný zisk spoločníkom.</a:t>
            </a:r>
          </a:p>
          <a:p>
            <a:pPr marL="0" indent="0">
              <a:buNone/>
            </a:pPr>
            <a:endParaRPr lang="sk-S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B) </a:t>
            </a:r>
            <a:r>
              <a:rPr lang="sk-SK" u="sng" dirty="0">
                <a:latin typeface="Arial" panose="020B0604020202020204" pitchFamily="34" charset="0"/>
                <a:cs typeface="Arial" panose="020B0604020202020204" pitchFamily="34" charset="0"/>
              </a:rPr>
              <a:t>Krátkodobé ciele</a:t>
            </a:r>
            <a:endParaRPr lang="sk-S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	- zabezpečiť banket pre 30 hostí- predstaviteľov medzinárodného 	 	  projektu Erasmus+,</a:t>
            </a:r>
          </a:p>
          <a:p>
            <a:pPr marL="0" indent="0">
              <a:buNone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	- úspešne zvládnuť praktickú maturitnú skúšku. </a:t>
            </a:r>
          </a:p>
        </p:txBody>
      </p:sp>
      <p:sp>
        <p:nvSpPr>
          <p:cNvPr id="4" name="Tlačidlo akcie: prejsť domov 3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30658E59-E2ED-4364-8DC9-B912ECAEEDED}"/>
              </a:ext>
            </a:extLst>
          </p:cNvPr>
          <p:cNvSpPr/>
          <p:nvPr/>
        </p:nvSpPr>
        <p:spPr>
          <a:xfrm>
            <a:off x="11326091" y="6130636"/>
            <a:ext cx="488373" cy="457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41766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1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965B40-D3CF-47DE-849C-831E9E7EC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964" y="250825"/>
            <a:ext cx="10515600" cy="1325563"/>
          </a:xfrm>
        </p:spPr>
        <p:txBody>
          <a:bodyPr/>
          <a:lstStyle/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Organizačná štruktúra</a:t>
            </a:r>
          </a:p>
        </p:txBody>
      </p:sp>
      <p:pic>
        <p:nvPicPr>
          <p:cNvPr id="4" name="Zástupný objekt pre obsah 3">
            <a:extLst>
              <a:ext uri="{FF2B5EF4-FFF2-40B4-BE49-F238E27FC236}">
                <a16:creationId xmlns:a16="http://schemas.microsoft.com/office/drawing/2014/main" id="{35827766-6755-4E83-9838-E2D1DB3652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82436" y="1401243"/>
            <a:ext cx="8856519" cy="4970114"/>
          </a:xfrm>
          <a:prstGeom prst="rect">
            <a:avLst/>
          </a:prstGeom>
        </p:spPr>
      </p:pic>
      <p:sp>
        <p:nvSpPr>
          <p:cNvPr id="5" name="Tlačidlo akcie: prejsť domov 4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C5919AF2-D313-4F5B-B045-A569EF26083C}"/>
              </a:ext>
            </a:extLst>
          </p:cNvPr>
          <p:cNvSpPr/>
          <p:nvPr/>
        </p:nvSpPr>
        <p:spPr>
          <a:xfrm>
            <a:off x="11419609" y="6203373"/>
            <a:ext cx="529936" cy="446809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60643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4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036996C-8A78-4941-81AE-8C5FFBDD4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71607"/>
            <a:ext cx="10515600" cy="1079211"/>
          </a:xfrm>
        </p:spPr>
        <p:txBody>
          <a:bodyPr/>
          <a:lstStyle/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SWOT analýza</a:t>
            </a:r>
          </a:p>
        </p:txBody>
      </p:sp>
      <p:graphicFrame>
        <p:nvGraphicFramePr>
          <p:cNvPr id="5" name="Zástupný objekt pre obsah 4">
            <a:extLst>
              <a:ext uri="{FF2B5EF4-FFF2-40B4-BE49-F238E27FC236}">
                <a16:creationId xmlns:a16="http://schemas.microsoft.com/office/drawing/2014/main" id="{C2A39C90-9DAD-4B8D-A178-79C923ED40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5890937"/>
              </p:ext>
            </p:extLst>
          </p:nvPr>
        </p:nvGraphicFramePr>
        <p:xfrm>
          <a:off x="152400" y="1039091"/>
          <a:ext cx="11887200" cy="5846795"/>
        </p:xfrm>
        <a:graphic>
          <a:graphicData uri="http://schemas.openxmlformats.org/drawingml/2006/table">
            <a:tbl>
              <a:tblPr firstRow="1" firstCol="1" bandRow="1"/>
              <a:tblGrid>
                <a:gridCol w="5857035">
                  <a:extLst>
                    <a:ext uri="{9D8B030D-6E8A-4147-A177-3AD203B41FA5}">
                      <a16:colId xmlns:a16="http://schemas.microsoft.com/office/drawing/2014/main" val="2783181208"/>
                    </a:ext>
                  </a:extLst>
                </a:gridCol>
                <a:gridCol w="6030165">
                  <a:extLst>
                    <a:ext uri="{9D8B030D-6E8A-4147-A177-3AD203B41FA5}">
                      <a16:colId xmlns:a16="http://schemas.microsoft.com/office/drawing/2014/main" val="2455841167"/>
                    </a:ext>
                  </a:extLst>
                </a:gridCol>
              </a:tblGrid>
              <a:tr h="277513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k-SK" sz="18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Silné stránky:</a:t>
                      </a:r>
                      <a:endParaRPr lang="sk-SK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-"/>
                      </a:pPr>
                      <a:r>
                        <a:rPr lang="sk-SK" sz="17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jedinečnosť na trhu,</a:t>
                      </a:r>
                      <a:endParaRPr lang="sk-SK" sz="1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-"/>
                      </a:pPr>
                      <a:r>
                        <a:rPr lang="sk-SK" sz="17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odborné vzdelanie spoločníkov,</a:t>
                      </a:r>
                      <a:endParaRPr lang="sk-SK" sz="1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-"/>
                      </a:pPr>
                      <a:r>
                        <a:rPr lang="sk-SK" sz="17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účasť jedného zo spoločníkov na odbornej stáži na Malte,</a:t>
                      </a:r>
                      <a:endParaRPr lang="sk-SK" sz="1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-"/>
                      </a:pPr>
                      <a:r>
                        <a:rPr lang="sk-SK" sz="17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spoľahlivý personál,</a:t>
                      </a:r>
                      <a:endParaRPr lang="sk-SK" sz="1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-"/>
                      </a:pPr>
                      <a:r>
                        <a:rPr lang="sk-SK" sz="17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používanie kvalitných surovín.</a:t>
                      </a:r>
                      <a:endParaRPr lang="sk-SK" sz="1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k-SK" sz="18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Slabé stránky:</a:t>
                      </a:r>
                      <a:endParaRPr lang="sk-SK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-"/>
                      </a:pPr>
                      <a:r>
                        <a:rPr lang="sk-SK" sz="17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podnik je nový na trhu,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-"/>
                      </a:pPr>
                      <a:r>
                        <a:rPr lang="sk-SK" sz="17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nedostatok kvalitného personálu,</a:t>
                      </a:r>
                      <a:endParaRPr lang="sk-SK" sz="1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-"/>
                      </a:pPr>
                      <a:r>
                        <a:rPr lang="sk-SK" sz="17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nízky predajný obrat,</a:t>
                      </a:r>
                      <a:endParaRPr lang="sk-SK" sz="1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-"/>
                      </a:pPr>
                      <a:r>
                        <a:rPr lang="sk-SK" sz="17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nedostatok finančných zdrojov,</a:t>
                      </a:r>
                      <a:endParaRPr lang="sk-SK" sz="1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-"/>
                      </a:pPr>
                      <a:r>
                        <a:rPr lang="sk-SK" sz="17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silná konkurencia. </a:t>
                      </a:r>
                      <a:endParaRPr lang="sk-SK" sz="1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9112001"/>
                  </a:ext>
                </a:extLst>
              </a:tr>
              <a:tr h="304377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k-SK" sz="18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Príležitosti: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-"/>
                      </a:pPr>
                      <a:r>
                        <a:rPr lang="sk-SK" sz="17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chybná stratégia konkurencie,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-"/>
                      </a:pPr>
                      <a:r>
                        <a:rPr lang="sk-SK" sz="17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moderné trendy v gastronómií,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-"/>
                      </a:pPr>
                      <a:r>
                        <a:rPr lang="sk-SK" sz="17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zľavy u dodávateľov,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-"/>
                      </a:pPr>
                      <a:r>
                        <a:rPr lang="sk-SK" sz="17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využitie eurofondov, 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-"/>
                      </a:pPr>
                      <a:r>
                        <a:rPr lang="sk-SK" sz="17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zvýšený záujem zo strany zákazníkov o nový druh reštaurácie v našom meste.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sk-SK" sz="18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Hrozby: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-"/>
                      </a:pPr>
                      <a:r>
                        <a:rPr lang="sk-SK" sz="17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nepriaznivé legislatívne zmeny, </a:t>
                      </a:r>
                      <a:endParaRPr lang="sk-SK" sz="1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-"/>
                      </a:pPr>
                      <a:r>
                        <a:rPr lang="sk-SK" sz="17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nepriaznivé počasie,  </a:t>
                      </a:r>
                      <a:endParaRPr lang="sk-SK" sz="1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-"/>
                      </a:pPr>
                      <a:r>
                        <a:rPr lang="sk-SK" sz="17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nepredvídateľné zavretie reštaurácií z dôvodu  nariadení vlády napr. </a:t>
                      </a:r>
                      <a:r>
                        <a:rPr lang="sk-SK" sz="17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Covid</a:t>
                      </a:r>
                      <a:r>
                        <a:rPr lang="sk-SK" sz="17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19.</a:t>
                      </a:r>
                      <a:endParaRPr lang="sk-SK" sz="1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6224805"/>
                  </a:ext>
                </a:extLst>
              </a:tr>
            </a:tbl>
          </a:graphicData>
        </a:graphic>
      </p:graphicFrame>
      <p:sp>
        <p:nvSpPr>
          <p:cNvPr id="6" name="Tlačidlo akcie: prejsť domov 5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389563FA-65EA-4C50-8514-DACB1A758A79}"/>
              </a:ext>
            </a:extLst>
          </p:cNvPr>
          <p:cNvSpPr/>
          <p:nvPr/>
        </p:nvSpPr>
        <p:spPr>
          <a:xfrm>
            <a:off x="11367655" y="6265718"/>
            <a:ext cx="540327" cy="48837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323042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1F92AFE-3D86-4310-97BB-9BB3C153A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396297"/>
            <a:ext cx="10515600" cy="1325563"/>
          </a:xfrm>
        </p:spPr>
        <p:txBody>
          <a:bodyPr/>
          <a:lstStyle/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Náplň práce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93C8321-7C55-4F14-97C1-5D797C5DA8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721860"/>
            <a:ext cx="11887200" cy="4928321"/>
          </a:xfrm>
        </p:spPr>
        <p:txBody>
          <a:bodyPr>
            <a:normAutofit/>
          </a:bodyPr>
          <a:lstStyle/>
          <a:p>
            <a:r>
              <a:rPr lang="sk-SK" u="sng" dirty="0">
                <a:latin typeface="Arial" panose="020B0604020202020204" pitchFamily="34" charset="0"/>
                <a:cs typeface="Arial" panose="020B0604020202020204" pitchFamily="34" charset="0"/>
              </a:rPr>
              <a:t>Náplň práce generálneho manažéra:</a:t>
            </a:r>
          </a:p>
          <a:p>
            <a:pPr marL="0" indent="0">
              <a:buNone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-	je nadriadený odbytovému a generálnemu manažérovi,</a:t>
            </a:r>
          </a:p>
          <a:p>
            <a:pPr marL="0" indent="0">
              <a:buNone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-	spolupracuje pri výbere </a:t>
            </a:r>
            <a:r>
              <a:rPr lang="sk-SK" dirty="0" err="1">
                <a:latin typeface="Arial" panose="020B0604020202020204" pitchFamily="34" charset="0"/>
                <a:cs typeface="Arial" panose="020B0604020202020204" pitchFamily="34" charset="0"/>
              </a:rPr>
              <a:t>degustačného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 menu na vybranú 	príležitosť, </a:t>
            </a:r>
          </a:p>
          <a:p>
            <a:pPr marL="0" indent="0">
              <a:buNone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-	zodpovedá za správne vyhotovenie záverečnej práce,</a:t>
            </a:r>
          </a:p>
          <a:p>
            <a:pPr marL="0" indent="0">
              <a:buNone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-	navrhuje finančný rozpočet na vybranú spoločenskú príležitosť, </a:t>
            </a:r>
          </a:p>
          <a:p>
            <a:pPr marL="0" indent="0">
              <a:buNone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-	vypracováva potrebné obchodné písomnosti a účtovníctvo,</a:t>
            </a:r>
          </a:p>
          <a:p>
            <a:pPr marL="0" indent="0">
              <a:buNone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-        zúčastňuje sa obhajoby záverečnej práce.</a:t>
            </a:r>
          </a:p>
          <a:p>
            <a:endParaRPr lang="sk-SK" u="sng" dirty="0"/>
          </a:p>
        </p:txBody>
      </p:sp>
    </p:spTree>
    <p:extLst>
      <p:ext uri="{BB962C8B-B14F-4D97-AF65-F5344CB8AC3E}">
        <p14:creationId xmlns:p14="http://schemas.microsoft.com/office/powerpoint/2010/main" val="3689228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77699AB-03D6-455C-BF00-5510F22FB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44343"/>
            <a:ext cx="10515600" cy="1325563"/>
          </a:xfrm>
        </p:spPr>
        <p:txBody>
          <a:bodyPr/>
          <a:lstStyle/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Náplň práce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F454CA3-83AA-4625-A06A-DFAA40980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825625"/>
            <a:ext cx="11087100" cy="4688032"/>
          </a:xfrm>
        </p:spPr>
        <p:txBody>
          <a:bodyPr/>
          <a:lstStyle/>
          <a:p>
            <a:r>
              <a:rPr lang="sk-SK" u="sng" dirty="0">
                <a:latin typeface="Arial" panose="020B0604020202020204" pitchFamily="34" charset="0"/>
                <a:cs typeface="Arial" panose="020B0604020202020204" pitchFamily="34" charset="0"/>
              </a:rPr>
              <a:t>Náplň práce odbytového manažéra:</a:t>
            </a:r>
          </a:p>
          <a:p>
            <a:pPr marL="0" indent="0">
              <a:buNone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-	prestiera </a:t>
            </a:r>
            <a:r>
              <a:rPr lang="sk-SK" dirty="0" err="1">
                <a:latin typeface="Arial" panose="020B0604020202020204" pitchFamily="34" charset="0"/>
                <a:cs typeface="Arial" panose="020B0604020202020204" pitchFamily="34" charset="0"/>
              </a:rPr>
              <a:t>kuvert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 na zadanú tému, </a:t>
            </a:r>
          </a:p>
          <a:p>
            <a:pPr marL="0" indent="0">
              <a:buNone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-	navrhuje výber nápojov k </a:t>
            </a:r>
            <a:r>
              <a:rPr lang="sk-SK" dirty="0" err="1">
                <a:latin typeface="Arial" panose="020B0604020202020204" pitchFamily="34" charset="0"/>
                <a:cs typeface="Arial" panose="020B0604020202020204" pitchFamily="34" charset="0"/>
              </a:rPr>
              <a:t>degustačnému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 menu, </a:t>
            </a:r>
          </a:p>
          <a:p>
            <a:pPr marL="0" indent="0">
              <a:buNone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-	navrhuje dispozičné riešenie odbytového strediska,</a:t>
            </a:r>
          </a:p>
          <a:p>
            <a:pPr marL="0" indent="0">
              <a:buNone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-	zodpovedá za marketingovú propagáciu reštaurácie (fotky, web 	stránka, menu),</a:t>
            </a:r>
          </a:p>
          <a:p>
            <a:pPr marL="0" indent="0">
              <a:buNone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-	zúčastňuje sa obhajoby záverečnej práce. </a:t>
            </a:r>
          </a:p>
          <a:p>
            <a:endParaRPr lang="sk-SK" u="sng" dirty="0"/>
          </a:p>
        </p:txBody>
      </p:sp>
    </p:spTree>
    <p:extLst>
      <p:ext uri="{BB962C8B-B14F-4D97-AF65-F5344CB8AC3E}">
        <p14:creationId xmlns:p14="http://schemas.microsoft.com/office/powerpoint/2010/main" val="2035144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73CE0D5-3553-4162-B914-1DE766EF9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773" y="365125"/>
            <a:ext cx="11094027" cy="1325563"/>
          </a:xfrm>
        </p:spPr>
        <p:txBody>
          <a:bodyPr/>
          <a:lstStyle/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Náplň práce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32C8E44-B735-42BF-98E8-BEEA759CF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773" y="1825624"/>
            <a:ext cx="11094027" cy="4762211"/>
          </a:xfrm>
        </p:spPr>
        <p:txBody>
          <a:bodyPr>
            <a:normAutofit/>
          </a:bodyPr>
          <a:lstStyle/>
          <a:p>
            <a:r>
              <a:rPr lang="sk-SK" u="sng" dirty="0">
                <a:latin typeface="Arial" panose="020B0604020202020204" pitchFamily="34" charset="0"/>
                <a:cs typeface="Arial" panose="020B0604020202020204" pitchFamily="34" charset="0"/>
              </a:rPr>
              <a:t>Náplň práce výrobného manažéra:</a:t>
            </a:r>
          </a:p>
          <a:p>
            <a:pPr marL="0" indent="0">
              <a:buNone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-	zodpovedá za správne vyhotovenie noriem, kalkulácií,  	výrobného 	plánu  a žiadanky,</a:t>
            </a:r>
          </a:p>
          <a:p>
            <a:pPr marL="0" indent="0">
              <a:buNone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-	vyberá a pripravuje </a:t>
            </a:r>
            <a:r>
              <a:rPr lang="sk-SK" dirty="0" err="1">
                <a:latin typeface="Arial" panose="020B0604020202020204" pitchFamily="34" charset="0"/>
                <a:cs typeface="Arial" panose="020B0604020202020204" pitchFamily="34" charset="0"/>
              </a:rPr>
              <a:t>degustačné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 menu maltskej kuchyne, </a:t>
            </a:r>
          </a:p>
          <a:p>
            <a:pPr marL="0" indent="0">
              <a:buNone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-	zodpovedá za správnu úpravu jedla na tanieri,</a:t>
            </a:r>
          </a:p>
          <a:p>
            <a:pPr marL="0" indent="0">
              <a:buNone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-	zodpovedá za správne použitý inventár,</a:t>
            </a:r>
          </a:p>
          <a:p>
            <a:pPr marL="0" indent="0">
              <a:buNone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-	dodržiava pri príprave </a:t>
            </a:r>
            <a:r>
              <a:rPr lang="sk-SK" dirty="0" err="1">
                <a:latin typeface="Arial" panose="020B0604020202020204" pitchFamily="34" charset="0"/>
                <a:cs typeface="Arial" panose="020B0604020202020204" pitchFamily="34" charset="0"/>
              </a:rPr>
              <a:t>degustačného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 menu pravidlá HACCP a 	BOZP, </a:t>
            </a:r>
          </a:p>
          <a:p>
            <a:pPr marL="0" indent="0">
              <a:buNone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-	zúčastňuje sa obhajoby záverečnej práce. </a:t>
            </a:r>
          </a:p>
          <a:p>
            <a:endParaRPr lang="sk-SK" u="sng" dirty="0"/>
          </a:p>
          <a:p>
            <a:endParaRPr lang="sk-SK" u="sng" dirty="0"/>
          </a:p>
        </p:txBody>
      </p:sp>
      <p:sp>
        <p:nvSpPr>
          <p:cNvPr id="4" name="Tlačidlo akcie: prejsť domov 3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CEE64619-6359-466C-A7C4-D2F6C6AABF3B}"/>
              </a:ext>
            </a:extLst>
          </p:cNvPr>
          <p:cNvSpPr/>
          <p:nvPr/>
        </p:nvSpPr>
        <p:spPr>
          <a:xfrm>
            <a:off x="11496583" y="6276513"/>
            <a:ext cx="435644" cy="41725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46871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3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CD9427-6A84-4B3A-8986-7F2F45913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527" y="365125"/>
            <a:ext cx="10515600" cy="1325563"/>
          </a:xfrm>
        </p:spPr>
        <p:txBody>
          <a:bodyPr/>
          <a:lstStyle/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Menu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B1808E4-079D-4F24-9E95-63191AE18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527" y="1825625"/>
            <a:ext cx="11526982" cy="4667250"/>
          </a:xfrm>
        </p:spPr>
        <p:txBody>
          <a:bodyPr/>
          <a:lstStyle/>
          <a:p>
            <a:endParaRPr lang="sk-SK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k-SK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k-SK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u="sng" dirty="0">
                <a:latin typeface="Arial" panose="020B0604020202020204" pitchFamily="34" charset="0"/>
                <a:cs typeface="Arial" panose="020B0604020202020204" pitchFamily="34" charset="0"/>
              </a:rPr>
              <a:t>Predjedlo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sk-SK" dirty="0" err="1">
                <a:latin typeface="Arial" panose="020B0604020202020204" pitchFamily="34" charset="0"/>
                <a:cs typeface="Arial" panose="020B0604020202020204" pitchFamily="34" charset="0"/>
              </a:rPr>
              <a:t>Bigella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26895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8250C7F-F0C6-4D5C-8C77-7EEE1F8EB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918" y="365125"/>
            <a:ext cx="10515600" cy="1325563"/>
          </a:xfrm>
        </p:spPr>
        <p:txBody>
          <a:bodyPr/>
          <a:lstStyle/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Menu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34B5249-D000-41C6-8726-B27F1BD58A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919" y="1825625"/>
            <a:ext cx="11485418" cy="4351338"/>
          </a:xfrm>
        </p:spPr>
        <p:txBody>
          <a:bodyPr/>
          <a:lstStyle/>
          <a:p>
            <a:endParaRPr lang="sk-SK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k-SK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k-SK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k-SK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u="sng" dirty="0" err="1">
                <a:latin typeface="Arial" panose="020B0604020202020204" pitchFamily="34" charset="0"/>
                <a:cs typeface="Arial" panose="020B0604020202020204" pitchFamily="34" charset="0"/>
              </a:rPr>
              <a:t>Medzichod</a:t>
            </a:r>
            <a:r>
              <a:rPr lang="sk-SK" u="sng" dirty="0">
                <a:latin typeface="Arial" panose="020B0604020202020204" pitchFamily="34" charset="0"/>
                <a:cs typeface="Arial" panose="020B0604020202020204" pitchFamily="34" charset="0"/>
              </a:rPr>
              <a:t> z rýb 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– Grilovaný tuniak s opekanou zeleninou</a:t>
            </a:r>
          </a:p>
        </p:txBody>
      </p:sp>
    </p:spTree>
    <p:extLst>
      <p:ext uri="{BB962C8B-B14F-4D97-AF65-F5344CB8AC3E}">
        <p14:creationId xmlns:p14="http://schemas.microsoft.com/office/powerpoint/2010/main" val="3446324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8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B094413-BC17-4A3A-9548-C028E4A2D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091" y="365125"/>
            <a:ext cx="10515600" cy="1325563"/>
          </a:xfrm>
        </p:spPr>
        <p:txBody>
          <a:bodyPr/>
          <a:lstStyle/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Menu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2C65999-6C13-450F-BE8E-2527545B9D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091" y="1825625"/>
            <a:ext cx="11516591" cy="4351338"/>
          </a:xfrm>
        </p:spPr>
        <p:txBody>
          <a:bodyPr/>
          <a:lstStyle/>
          <a:p>
            <a:endParaRPr lang="sk-SK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k-SK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k-SK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u="sng" dirty="0">
                <a:latin typeface="Arial" panose="020B0604020202020204" pitchFamily="34" charset="0"/>
                <a:cs typeface="Arial" panose="020B0604020202020204" pitchFamily="34" charset="0"/>
              </a:rPr>
              <a:t>Hlavné jedlo 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– Pečený králik na cesnaku a víne s opekanými 				        zemiakmi</a:t>
            </a:r>
          </a:p>
        </p:txBody>
      </p:sp>
    </p:spTree>
    <p:extLst>
      <p:ext uri="{BB962C8B-B14F-4D97-AF65-F5344CB8AC3E}">
        <p14:creationId xmlns:p14="http://schemas.microsoft.com/office/powerpoint/2010/main" val="16396274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3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47944A-6633-408C-8569-E4C509ECE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355" y="396298"/>
            <a:ext cx="10515600" cy="1325563"/>
          </a:xfrm>
        </p:spPr>
        <p:txBody>
          <a:bodyPr/>
          <a:lstStyle/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Menu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4CA77B6-6B53-480E-A53E-3FC1166FC3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355" y="1825625"/>
            <a:ext cx="11149445" cy="4351338"/>
          </a:xfrm>
        </p:spPr>
        <p:txBody>
          <a:bodyPr/>
          <a:lstStyle/>
          <a:p>
            <a:endParaRPr lang="sk-SK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k-SK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k-SK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u="sng" dirty="0">
                <a:latin typeface="Arial" panose="020B0604020202020204" pitchFamily="34" charset="0"/>
                <a:cs typeface="Arial" panose="020B0604020202020204" pitchFamily="34" charset="0"/>
              </a:rPr>
              <a:t>Hlavné jedlo 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sk-SK" dirty="0" err="1">
                <a:latin typeface="Arial" panose="020B0604020202020204" pitchFamily="34" charset="0"/>
                <a:cs typeface="Arial" panose="020B0604020202020204" pitchFamily="34" charset="0"/>
              </a:rPr>
              <a:t>Bragioli</a:t>
            </a:r>
            <a:endParaRPr lang="sk-S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1370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057670-E8F0-44C2-B470-EE260B9EC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54734"/>
            <a:ext cx="10515600" cy="1325563"/>
          </a:xfrm>
        </p:spPr>
        <p:txBody>
          <a:bodyPr/>
          <a:lstStyle/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Menu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4C603F4-2709-4E0E-9A48-564331CB3F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825625"/>
            <a:ext cx="11087100" cy="4351338"/>
          </a:xfrm>
        </p:spPr>
        <p:txBody>
          <a:bodyPr/>
          <a:lstStyle/>
          <a:p>
            <a:endParaRPr lang="sk-SK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k-SK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k-SK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u="sng" dirty="0">
                <a:latin typeface="Arial" panose="020B0604020202020204" pitchFamily="34" charset="0"/>
                <a:cs typeface="Arial" panose="020B0604020202020204" pitchFamily="34" charset="0"/>
              </a:rPr>
              <a:t>Dezert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sk-SK" dirty="0" err="1">
                <a:latin typeface="Arial" panose="020B0604020202020204" pitchFamily="34" charset="0"/>
                <a:cs typeface="Arial" panose="020B0604020202020204" pitchFamily="34" charset="0"/>
              </a:rPr>
              <a:t>Cassata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Tlačidlo akcie: prejsť domov 5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A7FDF8C6-B3BF-4209-BB9C-BDC4C8D336FB}"/>
              </a:ext>
            </a:extLst>
          </p:cNvPr>
          <p:cNvSpPr/>
          <p:nvPr/>
        </p:nvSpPr>
        <p:spPr>
          <a:xfrm>
            <a:off x="11353800" y="5930993"/>
            <a:ext cx="571500" cy="60043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365543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CE61D56-B2BC-4EFD-9F33-E907226B9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Nápoje</a:t>
            </a:r>
            <a:r>
              <a:rPr lang="sk-SK" dirty="0"/>
              <a:t>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98DFF2D-33DA-481B-B2B4-35367C3614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13164"/>
            <a:ext cx="5181600" cy="5079711"/>
          </a:xfrm>
        </p:spPr>
        <p:txBody>
          <a:bodyPr/>
          <a:lstStyle/>
          <a:p>
            <a:r>
              <a:rPr lang="sk-SK" u="sng" dirty="0">
                <a:latin typeface="Arial" panose="020B0604020202020204" pitchFamily="34" charset="0"/>
                <a:cs typeface="Arial" panose="020B0604020202020204" pitchFamily="34" charset="0"/>
              </a:rPr>
              <a:t>Aperitív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sk-SK" dirty="0" err="1">
                <a:latin typeface="Arial" panose="020B0604020202020204" pitchFamily="34" charset="0"/>
                <a:cs typeface="Arial" panose="020B0604020202020204" pitchFamily="34" charset="0"/>
              </a:rPr>
              <a:t>Castellino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dirty="0" err="1">
                <a:latin typeface="Arial" panose="020B0604020202020204" pitchFamily="34" charset="0"/>
                <a:cs typeface="Arial" panose="020B0604020202020204" pitchFamily="34" charset="0"/>
              </a:rPr>
              <a:t>Bianco</a:t>
            </a:r>
            <a:endParaRPr lang="sk-S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365BE40F-C382-40F2-88B2-5BA048B638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13164"/>
            <a:ext cx="5181600" cy="5079711"/>
          </a:xfrm>
        </p:spPr>
        <p:txBody>
          <a:bodyPr/>
          <a:lstStyle/>
          <a:p>
            <a:r>
              <a:rPr lang="sk-SK" u="sng" dirty="0">
                <a:latin typeface="Arial" panose="020B0604020202020204" pitchFamily="34" charset="0"/>
                <a:cs typeface="Arial" panose="020B0604020202020204" pitchFamily="34" charset="0"/>
              </a:rPr>
              <a:t>1. chod 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sk-SK" dirty="0" err="1">
                <a:latin typeface="Arial" panose="020B0604020202020204" pitchFamily="34" charset="0"/>
                <a:cs typeface="Arial" panose="020B0604020202020204" pitchFamily="34" charset="0"/>
              </a:rPr>
              <a:t>Rulandské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 šedé, 2016, akostné odrodové 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B1E1AA05-88E9-4D54-9B61-A31DF77D6F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289" r="28099"/>
          <a:stretch/>
        </p:blipFill>
        <p:spPr>
          <a:xfrm>
            <a:off x="2078181" y="2216727"/>
            <a:ext cx="1953491" cy="42761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56E81739-DBAA-41BD-9759-082FADDEFA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3182" y="2216727"/>
            <a:ext cx="2410691" cy="427614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923564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DC5A095-F89D-40D3-AC71-12BD71A76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Nápoje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BCC973E-AA23-431A-B17B-08F1A8C6F7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7855"/>
            <a:ext cx="5181600" cy="4955020"/>
          </a:xfrm>
        </p:spPr>
        <p:txBody>
          <a:bodyPr/>
          <a:lstStyle/>
          <a:p>
            <a:r>
              <a:rPr lang="sk-SK" u="sng" dirty="0">
                <a:latin typeface="Arial" panose="020B0604020202020204" pitchFamily="34" charset="0"/>
                <a:cs typeface="Arial" panose="020B0604020202020204" pitchFamily="34" charset="0"/>
              </a:rPr>
              <a:t>2. chod 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Millia 2019 výber z hrozna </a:t>
            </a:r>
            <a:endParaRPr lang="sk-S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8BC99C3F-EECF-4C00-A077-573DDE8393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37855"/>
            <a:ext cx="5181600" cy="4955020"/>
          </a:xfrm>
        </p:spPr>
        <p:txBody>
          <a:bodyPr/>
          <a:lstStyle/>
          <a:p>
            <a:r>
              <a:rPr lang="sk-SK" u="sng" dirty="0">
                <a:latin typeface="Arial" panose="020B0604020202020204" pitchFamily="34" charset="0"/>
                <a:cs typeface="Arial" panose="020B0604020202020204" pitchFamily="34" charset="0"/>
              </a:rPr>
              <a:t>3. a 4. chod 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- Rizling Rýnsky 2016 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A348C5AF-3EBB-406C-99A8-4A57734C9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520" y="2493817"/>
            <a:ext cx="2447146" cy="40785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3CD559A9-FA81-4A29-A4F0-222F669430B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821" r="18595"/>
          <a:stretch/>
        </p:blipFill>
        <p:spPr>
          <a:xfrm>
            <a:off x="7901336" y="2493817"/>
            <a:ext cx="2447144" cy="407857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63241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8B1ED6C-17AC-4A5C-9B39-8F233B9E2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Nápoje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3DECB0F-D1B0-4629-A4CB-647E3AB8D0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5181600" cy="4802187"/>
          </a:xfrm>
        </p:spPr>
        <p:txBody>
          <a:bodyPr/>
          <a:lstStyle/>
          <a:p>
            <a:r>
              <a:rPr lang="sk-SK" u="sng" dirty="0">
                <a:latin typeface="Arial" panose="020B0604020202020204" pitchFamily="34" charset="0"/>
                <a:cs typeface="Arial" panose="020B0604020202020204" pitchFamily="34" charset="0"/>
              </a:rPr>
              <a:t>5. chod 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- Tokajský výber 4 putňový 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7DD7578B-0AE2-40AF-A0F8-6EDCE58705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90688"/>
            <a:ext cx="5181600" cy="4802187"/>
          </a:xfrm>
        </p:spPr>
        <p:txBody>
          <a:bodyPr/>
          <a:lstStyle/>
          <a:p>
            <a:r>
              <a:rPr lang="sk-SK" u="sng" dirty="0" err="1">
                <a:latin typeface="Arial" panose="020B0604020202020204" pitchFamily="34" charset="0"/>
                <a:cs typeface="Arial" panose="020B0604020202020204" pitchFamily="34" charset="0"/>
              </a:rPr>
              <a:t>Digestív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sk-SK" dirty="0" err="1">
                <a:latin typeface="Arial" panose="020B0604020202020204" pitchFamily="34" charset="0"/>
                <a:cs typeface="Arial" panose="020B0604020202020204" pitchFamily="34" charset="0"/>
              </a:rPr>
              <a:t>Demänovka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25BE32FB-06F9-4DEA-BA7B-0D0A13DED8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877" r="18411"/>
          <a:stretch/>
        </p:blipFill>
        <p:spPr>
          <a:xfrm>
            <a:off x="1870364" y="2582988"/>
            <a:ext cx="2483427" cy="40389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A63278F8-256D-4862-A467-8E65FEB8A53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925" r="4421"/>
          <a:stretch/>
        </p:blipFill>
        <p:spPr>
          <a:xfrm>
            <a:off x="7554191" y="2582987"/>
            <a:ext cx="2767445" cy="40389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lačidlo akcie: prejsť domov 7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569AB0E9-C051-46C0-8362-6F3394F45C42}"/>
              </a:ext>
            </a:extLst>
          </p:cNvPr>
          <p:cNvSpPr/>
          <p:nvPr/>
        </p:nvSpPr>
        <p:spPr>
          <a:xfrm>
            <a:off x="11430000" y="5856514"/>
            <a:ext cx="555171" cy="50074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944643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E8648D-8DB1-41A6-A5E4-E46E75044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295" y="382880"/>
            <a:ext cx="10515600" cy="1325563"/>
          </a:xfrm>
        </p:spPr>
        <p:txBody>
          <a:bodyPr/>
          <a:lstStyle/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Nákres </a:t>
            </a:r>
            <a:r>
              <a:rPr lang="sk-SK" b="1" dirty="0" err="1">
                <a:latin typeface="Arial" panose="020B0604020202020204" pitchFamily="34" charset="0"/>
                <a:cs typeface="Arial" panose="020B0604020202020204" pitchFamily="34" charset="0"/>
              </a:rPr>
              <a:t>kuvertu</a:t>
            </a:r>
            <a:endParaRPr lang="sk-SK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Zástupný objekt pre obsah 3">
            <a:extLst>
              <a:ext uri="{FF2B5EF4-FFF2-40B4-BE49-F238E27FC236}">
                <a16:creationId xmlns:a16="http://schemas.microsoft.com/office/drawing/2014/main" id="{004FFF3E-AB98-416A-ACCE-3E781540C8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44889" y="1875609"/>
            <a:ext cx="6064277" cy="434011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lačidlo akcie: prejsť domov 4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0C22B75D-F319-4962-ACC3-E5BAA1DD0FEF}"/>
              </a:ext>
            </a:extLst>
          </p:cNvPr>
          <p:cNvSpPr/>
          <p:nvPr/>
        </p:nvSpPr>
        <p:spPr>
          <a:xfrm>
            <a:off x="11357264" y="6215728"/>
            <a:ext cx="498763" cy="476017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99965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5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797FB91-783C-43EF-B9DB-1A7693FC8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437" y="354734"/>
            <a:ext cx="10515600" cy="1325563"/>
          </a:xfrm>
        </p:spPr>
        <p:txBody>
          <a:bodyPr/>
          <a:lstStyle/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Propagácia banketu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425BF98-16AC-446E-8CC9-D05C23A94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437" y="1825625"/>
            <a:ext cx="11014363" cy="4351338"/>
          </a:xfrm>
        </p:spPr>
        <p:txBody>
          <a:bodyPr/>
          <a:lstStyle/>
          <a:p>
            <a:pPr algn="ctr"/>
            <a:r>
              <a:rPr lang="sk-SK" dirty="0">
                <a:hlinkClick r:id="rId3"/>
              </a:rPr>
              <a:t>https://maltska-restauracia2.webnode.sk/nase-menu/</a:t>
            </a:r>
            <a:endParaRPr lang="sk-SK" dirty="0"/>
          </a:p>
          <a:p>
            <a:endParaRPr lang="sk-SK" dirty="0"/>
          </a:p>
        </p:txBody>
      </p:sp>
      <p:sp>
        <p:nvSpPr>
          <p:cNvPr id="4" name="Tlačidlo akcie: prejsť domov 3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582759A8-0A7E-4298-8ABD-65E6E24C4D28}"/>
              </a:ext>
            </a:extLst>
          </p:cNvPr>
          <p:cNvSpPr/>
          <p:nvPr/>
        </p:nvSpPr>
        <p:spPr>
          <a:xfrm>
            <a:off x="11440391" y="6176963"/>
            <a:ext cx="412172" cy="36931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116574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5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776526-A62F-4E18-84C1-54110E773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482" y="396298"/>
            <a:ext cx="10515600" cy="1325563"/>
          </a:xfrm>
        </p:spPr>
        <p:txBody>
          <a:bodyPr/>
          <a:lstStyle/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Vyúčtovanie slávnostnej hostiny</a:t>
            </a:r>
          </a:p>
        </p:txBody>
      </p:sp>
      <p:graphicFrame>
        <p:nvGraphicFramePr>
          <p:cNvPr id="7" name="Zástupný objekt pre obsah 6">
            <a:extLst>
              <a:ext uri="{FF2B5EF4-FFF2-40B4-BE49-F238E27FC236}">
                <a16:creationId xmlns:a16="http://schemas.microsoft.com/office/drawing/2014/main" id="{604319DD-528D-4609-8189-B546AC0DEE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4117540"/>
              </p:ext>
            </p:extLst>
          </p:nvPr>
        </p:nvGraphicFramePr>
        <p:xfrm>
          <a:off x="1862253" y="1493170"/>
          <a:ext cx="8940828" cy="4968532"/>
        </p:xfrm>
        <a:graphic>
          <a:graphicData uri="http://schemas.openxmlformats.org/drawingml/2006/table">
            <a:tbl>
              <a:tblPr firstRow="1" firstCol="1" bandRow="1"/>
              <a:tblGrid>
                <a:gridCol w="4442801">
                  <a:extLst>
                    <a:ext uri="{9D8B030D-6E8A-4147-A177-3AD203B41FA5}">
                      <a16:colId xmlns:a16="http://schemas.microsoft.com/office/drawing/2014/main" val="392555972"/>
                    </a:ext>
                  </a:extLst>
                </a:gridCol>
                <a:gridCol w="4498027">
                  <a:extLst>
                    <a:ext uri="{9D8B030D-6E8A-4147-A177-3AD203B41FA5}">
                      <a16:colId xmlns:a16="http://schemas.microsoft.com/office/drawing/2014/main" val="2938345383"/>
                    </a:ext>
                  </a:extLst>
                </a:gridCol>
              </a:tblGrid>
              <a:tr h="31635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Celkové vyúčtovanie:</a:t>
                      </a:r>
                      <a:endParaRPr lang="sk-S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81" marR="51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                               </a:t>
                      </a:r>
                      <a:endParaRPr lang="sk-SK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81" marR="51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5678651"/>
                  </a:ext>
                </a:extLst>
              </a:tr>
              <a:tr h="41232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Počet hostí:</a:t>
                      </a:r>
                      <a:endParaRPr lang="sk-S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81" marR="51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sk-SK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81" marR="51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121772"/>
                  </a:ext>
                </a:extLst>
              </a:tr>
              <a:tr h="6186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Spolu konzumácia za 1 osobu v € v predajných cenách:</a:t>
                      </a:r>
                      <a:endParaRPr lang="sk-S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81" marR="51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46,42 €</a:t>
                      </a:r>
                      <a:endParaRPr lang="sk-SK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81" marR="51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6798491"/>
                  </a:ext>
                </a:extLst>
              </a:tr>
              <a:tr h="47226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UcParenR"/>
                      </a:pPr>
                      <a:r>
                        <a:rPr lang="sk-SK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Spolu tržby v predajných cenách spolu v €:</a:t>
                      </a:r>
                      <a:endParaRPr lang="sk-S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81" marR="51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1 392,60 €</a:t>
                      </a:r>
                      <a:endParaRPr lang="sk-S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81" marR="51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1521689"/>
                  </a:ext>
                </a:extLst>
              </a:tr>
              <a:tr h="3269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sk-SK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81" marR="51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81" marR="51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856691"/>
                  </a:ext>
                </a:extLst>
              </a:tr>
              <a:tr h="4664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Počet hostí:</a:t>
                      </a:r>
                      <a:endParaRPr lang="sk-S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81" marR="51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sk-SK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81" marR="51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7002760"/>
                  </a:ext>
                </a:extLst>
              </a:tr>
              <a:tr h="4613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Spolu konzumácia za 1 osobu v € v nákupných cenách:</a:t>
                      </a:r>
                      <a:endParaRPr lang="sk-S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81" marR="51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16,85 €</a:t>
                      </a:r>
                      <a:endParaRPr lang="sk-SK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81" marR="51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3349620"/>
                  </a:ext>
                </a:extLst>
              </a:tr>
              <a:tr h="46135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sk-SK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B)   Spolu tržby v    nákupných cenách spolu v €:</a:t>
                      </a:r>
                      <a:endParaRPr lang="sk-S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81" marR="51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505,50 €</a:t>
                      </a:r>
                      <a:endParaRPr lang="sk-S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81" marR="51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6628816"/>
                  </a:ext>
                </a:extLst>
              </a:tr>
              <a:tr h="365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81" marR="51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81" marR="51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0609468"/>
                  </a:ext>
                </a:extLst>
              </a:tr>
              <a:tr h="701111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sk-SK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C)   Rozdiel medzi predajnou a nákupnou cenou v € (A – B)</a:t>
                      </a:r>
                      <a:r>
                        <a:rPr lang="sk-SK" sz="8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</a:t>
                      </a:r>
                      <a:endParaRPr lang="sk-SK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81" marR="51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 </a:t>
                      </a:r>
                      <a:endParaRPr lang="sk-SK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887,10 €</a:t>
                      </a:r>
                      <a:endParaRPr lang="sk-S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81" marR="51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7641475"/>
                  </a:ext>
                </a:extLst>
              </a:tr>
              <a:tr h="365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81" marR="51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81" marR="513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2508042"/>
                  </a:ext>
                </a:extLst>
              </a:tr>
            </a:tbl>
          </a:graphicData>
        </a:graphic>
      </p:graphicFrame>
      <p:sp>
        <p:nvSpPr>
          <p:cNvPr id="8" name="Tlačidlo akcie: prejsť domov 7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8D3A431A-00BF-4BD4-AFE9-59BDC8E32E76}"/>
              </a:ext>
            </a:extLst>
          </p:cNvPr>
          <p:cNvSpPr/>
          <p:nvPr/>
        </p:nvSpPr>
        <p:spPr>
          <a:xfrm>
            <a:off x="11593286" y="6161314"/>
            <a:ext cx="492204" cy="46808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467588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976562-E8B0-41F4-AAAB-273EF1415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264" y="406688"/>
            <a:ext cx="10515600" cy="1325563"/>
          </a:xfrm>
        </p:spPr>
        <p:txBody>
          <a:bodyPr/>
          <a:lstStyle/>
          <a:p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Zdroje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5541098-DA60-46E6-950D-FB76B3D50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263" y="1825625"/>
            <a:ext cx="11610110" cy="47518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dirty="0"/>
              <a:t>•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Papulová – Kučera – </a:t>
            </a:r>
            <a:r>
              <a:rPr lang="sk-SK" dirty="0" err="1">
                <a:latin typeface="Arial" panose="020B0604020202020204" pitchFamily="34" charset="0"/>
                <a:cs typeface="Arial" panose="020B0604020202020204" pitchFamily="34" charset="0"/>
              </a:rPr>
              <a:t>Trefil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: Hotelový a </a:t>
            </a:r>
            <a:r>
              <a:rPr lang="sk-SK" dirty="0" err="1">
                <a:latin typeface="Arial" panose="020B0604020202020204" pitchFamily="34" charset="0"/>
                <a:cs typeface="Arial" panose="020B0604020202020204" pitchFamily="34" charset="0"/>
              </a:rPr>
              <a:t>gastonomický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 manažment pre IV. Ročník hotelových akadémií, Prvé vydanie, Vydavateľstvo SPN Bratislava, 1999, ISBN 80-08-02721-5</a:t>
            </a:r>
          </a:p>
          <a:p>
            <a:pPr marL="0" indent="0">
              <a:buNone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https://www.dobrodruh.sk/recepty-sveta/malta-stredomorska-  </a:t>
            </a:r>
            <a:r>
              <a:rPr lang="sk-SK" dirty="0" err="1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kuchyna</a:t>
            </a:r>
            <a:endParaRPr lang="sk-S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https://www.fischer.sk/sk/malta/kuchyna</a:t>
            </a:r>
            <a:endParaRPr lang="sk-S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https://www.cestovatel.eu/maltske-dobroty/</a:t>
            </a:r>
            <a:endParaRPr lang="sk-S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https://www.winetaste.sk/?gclid=Cj0KCQiAhP2BBhDdARIsAJEzXlGt3IoqVP-nBsOJ0NINUrTyUCT-oUPd1YbBATex-ocw04awlG92J1AaApsuEALw_wcB</a:t>
            </a:r>
            <a:endParaRPr lang="sk-S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sk-S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sk-S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691902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3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DE831E-298C-4F53-A76C-3C9BA7C4F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91452"/>
            <a:ext cx="10515600" cy="1325563"/>
          </a:xfrm>
        </p:spPr>
        <p:txBody>
          <a:bodyPr/>
          <a:lstStyle/>
          <a:p>
            <a:pPr algn="ctr"/>
            <a:r>
              <a:rPr lang="sk-SK" b="1" dirty="0">
                <a:latin typeface="Arial" panose="020B0604020202020204" pitchFamily="34" charset="0"/>
                <a:cs typeface="Arial" panose="020B0604020202020204" pitchFamily="34" charset="0"/>
              </a:rPr>
              <a:t>Ďakujeme za pozornosť!</a:t>
            </a:r>
          </a:p>
        </p:txBody>
      </p:sp>
    </p:spTree>
    <p:extLst>
      <p:ext uri="{BB962C8B-B14F-4D97-AF65-F5344CB8AC3E}">
        <p14:creationId xmlns:p14="http://schemas.microsoft.com/office/powerpoint/2010/main" val="2308721059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890</Words>
  <Application>Microsoft Office PowerPoint</Application>
  <PresentationFormat>Širokouhlá</PresentationFormat>
  <Paragraphs>167</Paragraphs>
  <Slides>25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25</vt:i4>
      </vt:variant>
    </vt:vector>
  </HeadingPairs>
  <TitlesOfParts>
    <vt:vector size="30" baseType="lpstr">
      <vt:lpstr>Arial</vt:lpstr>
      <vt:lpstr>Brush Script MT</vt:lpstr>
      <vt:lpstr>Calibri</vt:lpstr>
      <vt:lpstr>Calibri Light</vt:lpstr>
      <vt:lpstr>Motív Office</vt:lpstr>
      <vt:lpstr>STREDNÁ ODBORNÁ ŠKOLA OBCHODU A SLUŽIEB Jilemnického 1282, Žiar nad Hronom   Tarragon, s. r. o.  Maltská reštaurácia       </vt:lpstr>
      <vt:lpstr>Obsah</vt:lpstr>
      <vt:lpstr>Charakteristika krajiny </vt:lpstr>
      <vt:lpstr>Charakteristika kuchyne</vt:lpstr>
      <vt:lpstr>Informácie o založení firmy</vt:lpstr>
      <vt:lpstr>Logo a slogan</vt:lpstr>
      <vt:lpstr>Ciele firmy </vt:lpstr>
      <vt:lpstr>Organizačná štruktúra</vt:lpstr>
      <vt:lpstr>SWOT analýza</vt:lpstr>
      <vt:lpstr>Náplň práce</vt:lpstr>
      <vt:lpstr>Náplň práce</vt:lpstr>
      <vt:lpstr>Náplň práce</vt:lpstr>
      <vt:lpstr>Menu</vt:lpstr>
      <vt:lpstr>Menu</vt:lpstr>
      <vt:lpstr>Menu</vt:lpstr>
      <vt:lpstr>Menu</vt:lpstr>
      <vt:lpstr>Menu</vt:lpstr>
      <vt:lpstr>Nápoje </vt:lpstr>
      <vt:lpstr>Nápoje</vt:lpstr>
      <vt:lpstr>Nápoje</vt:lpstr>
      <vt:lpstr>Nákres kuvertu</vt:lpstr>
      <vt:lpstr>Propagácia banketu</vt:lpstr>
      <vt:lpstr>Vyúčtovanie slávnostnej hostiny</vt:lpstr>
      <vt:lpstr>Zdroje</vt:lpstr>
      <vt:lpstr>Ďakujeme za pozornosť!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STREDNÁ ODBORNÁ ŠKOLA OBCHODU A SLUŽIEB Jilemnického 1282, Žiar nad Hronom   Tarragon, s. r. o.  Maltská reštaurácia</dc:title>
  <dc:creator>Lenovo</dc:creator>
  <cp:lastModifiedBy>Lenovo</cp:lastModifiedBy>
  <cp:revision>32</cp:revision>
  <dcterms:created xsi:type="dcterms:W3CDTF">2021-03-11T12:58:37Z</dcterms:created>
  <dcterms:modified xsi:type="dcterms:W3CDTF">2021-03-18T19:16:33Z</dcterms:modified>
</cp:coreProperties>
</file>